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9" r:id="rId3"/>
    <p:sldId id="260" r:id="rId4"/>
    <p:sldId id="258" r:id="rId5"/>
    <p:sldId id="265" r:id="rId6"/>
    <p:sldId id="263" r:id="rId7"/>
    <p:sldId id="264" r:id="rId8"/>
    <p:sldId id="266" r:id="rId9"/>
    <p:sldId id="278" r:id="rId10"/>
    <p:sldId id="261" r:id="rId11"/>
    <p:sldId id="262" r:id="rId12"/>
    <p:sldId id="279" r:id="rId13"/>
    <p:sldId id="267" r:id="rId14"/>
    <p:sldId id="268" r:id="rId15"/>
    <p:sldId id="271" r:id="rId16"/>
    <p:sldId id="273" r:id="rId17"/>
    <p:sldId id="269" r:id="rId18"/>
    <p:sldId id="270" r:id="rId19"/>
    <p:sldId id="272" r:id="rId20"/>
    <p:sldId id="25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FF66"/>
    <a:srgbClr val="808000"/>
    <a:srgbClr val="FF6FC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9" autoAdjust="0"/>
    <p:restoredTop sz="98497" autoAdjust="0"/>
  </p:normalViewPr>
  <p:slideViewPr>
    <p:cSldViewPr snapToGrid="0" snapToObjects="1">
      <p:cViewPr>
        <p:scale>
          <a:sx n="76" d="100"/>
          <a:sy n="76" d="100"/>
        </p:scale>
        <p:origin x="-92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Thursday, April 6,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Thursday, April 6,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 marL="274320" indent="-256032">
              <a:buFont typeface="Arial"/>
              <a:buChar char="•"/>
              <a:defRPr sz="2400"/>
            </a:lvl1pPr>
            <a:lvl2pPr marL="640080" indent="-256032">
              <a:buFont typeface="Arial"/>
              <a:buChar char="•"/>
              <a:defRPr sz="2200"/>
            </a:lvl2pPr>
            <a:lvl3pPr marL="1005840" indent="-256032">
              <a:buFont typeface="Arial"/>
              <a:buChar char="•"/>
              <a:defRPr sz="2000"/>
            </a:lvl3pPr>
            <a:lvl4pPr marL="1371600" indent="-256032">
              <a:buFont typeface="Arial"/>
              <a:buChar char="•"/>
              <a:defRPr sz="1800"/>
            </a:lvl4pPr>
            <a:lvl5pPr marL="1645920" indent="-256032">
              <a:buFont typeface="Arial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Thursday, April 6,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Arial"/>
        <a:buChar char="•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Arial"/>
        <a:buChar char="•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Arial"/>
        <a:buChar char="•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Arial"/>
        <a:buChar char="•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Arial"/>
        <a:buChar char="•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hyperlink" Target="https://www.youtube.com/watch?v=ZIL9eMPMdW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a-8cAYbO2Ds" TargetMode="Externa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Development of a Smoothed Particle Hydrodynamics with Gravity code for astrophysics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444761"/>
            <a:ext cx="6172200" cy="68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Sasha Safonova </a:t>
            </a:r>
          </a:p>
          <a:p>
            <a:r>
              <a:rPr lang="en-US" dirty="0" smtClean="0"/>
              <a:t>Arizona Space Grant Symposium, April 2017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135246" y="5862527"/>
            <a:ext cx="4766565" cy="826712"/>
            <a:chOff x="1598767" y="5862527"/>
            <a:chExt cx="4766565" cy="826712"/>
          </a:xfrm>
        </p:grpSpPr>
        <p:pic>
          <p:nvPicPr>
            <p:cNvPr id="5" name="Picture 4" descr="PHYSICS__ALTERNATE_REVERS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767" y="5950778"/>
              <a:ext cx="2166459" cy="711375"/>
            </a:xfrm>
            <a:prstGeom prst="rect">
              <a:avLst/>
            </a:prstGeom>
          </p:spPr>
        </p:pic>
        <p:pic>
          <p:nvPicPr>
            <p:cNvPr id="6" name="Picture 5" descr="NASA_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0277" y="5965770"/>
              <a:ext cx="871651" cy="723469"/>
            </a:xfrm>
            <a:prstGeom prst="rect">
              <a:avLst/>
            </a:prstGeom>
          </p:spPr>
        </p:pic>
        <p:pic>
          <p:nvPicPr>
            <p:cNvPr id="8" name="Picture 7" descr="SpaceGrant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978" y="5862527"/>
              <a:ext cx="618354" cy="826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931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Smoothed Particle Hydrodynamics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4842" y="1905000"/>
            <a:ext cx="7746199" cy="2350008"/>
          </a:xfrm>
        </p:spPr>
        <p:txBody>
          <a:bodyPr/>
          <a:lstStyle/>
          <a:p>
            <a:r>
              <a:rPr lang="en-US" dirty="0" smtClean="0"/>
              <a:t>What does our code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9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5684" y="1737895"/>
            <a:ext cx="7333916" cy="4129505"/>
          </a:xfrm>
        </p:spPr>
        <p:txBody>
          <a:bodyPr/>
          <a:lstStyle/>
          <a:p>
            <a:r>
              <a:rPr lang="en-US" dirty="0" smtClean="0"/>
              <a:t>Our code is written for astrophysics applications and accommodates:</a:t>
            </a:r>
          </a:p>
          <a:p>
            <a:pPr lvl="1"/>
            <a:r>
              <a:rPr lang="en-US" dirty="0" smtClean="0"/>
              <a:t>Compressible fluids</a:t>
            </a:r>
          </a:p>
          <a:p>
            <a:pPr lvl="1"/>
            <a:r>
              <a:rPr lang="en-US" dirty="0" smtClean="0"/>
              <a:t>Gravity</a:t>
            </a:r>
          </a:p>
          <a:p>
            <a:pPr lvl="1"/>
            <a:r>
              <a:rPr lang="en-US" dirty="0" smtClean="0"/>
              <a:t>Artificial viscosity to handle shocks</a:t>
            </a:r>
          </a:p>
          <a:p>
            <a:pPr lvl="2"/>
            <a:r>
              <a:rPr lang="en-US" dirty="0" smtClean="0"/>
              <a:t>SPH lacks intrinsic </a:t>
            </a:r>
            <a:r>
              <a:rPr lang="en-US" dirty="0" smtClean="0"/>
              <a:t>numerical viscosity </a:t>
            </a:r>
            <a:endParaRPr lang="en-US" dirty="0"/>
          </a:p>
          <a:p>
            <a:r>
              <a:rPr lang="en-US" dirty="0" smtClean="0"/>
              <a:t>An innovative tree code shifts complexity </a:t>
            </a:r>
            <a:br>
              <a:rPr lang="en-US" dirty="0" smtClean="0"/>
            </a:br>
            <a:r>
              <a:rPr lang="en-US" dirty="0" smtClean="0"/>
              <a:t>from O(N</a:t>
            </a:r>
            <a:r>
              <a:rPr lang="en-US" baseline="30000" dirty="0" smtClean="0"/>
              <a:t>2</a:t>
            </a:r>
            <a:r>
              <a:rPr lang="en-US" dirty="0" smtClean="0"/>
              <a:t>) to O(N log N)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18695"/>
            <a:ext cx="7543800" cy="914400"/>
          </a:xfrm>
        </p:spPr>
        <p:txBody>
          <a:bodyPr/>
          <a:lstStyle/>
          <a:p>
            <a:r>
              <a:rPr lang="en-US" sz="4400" dirty="0" smtClean="0"/>
              <a:t>Compressible SPH + Gravity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0117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val 118"/>
          <p:cNvSpPr/>
          <p:nvPr/>
        </p:nvSpPr>
        <p:spPr>
          <a:xfrm>
            <a:off x="6234472" y="2168008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737892" y="2164321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705852"/>
            <a:ext cx="7543800" cy="914400"/>
          </a:xfrm>
        </p:spPr>
        <p:txBody>
          <a:bodyPr/>
          <a:lstStyle/>
          <a:p>
            <a:r>
              <a:rPr lang="en-US" sz="4400" dirty="0" smtClean="0"/>
              <a:t>Speeding up the code: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Neighbor search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5143232" y="299181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88519" y="299181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33806" y="299181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79093" y="299181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24380" y="299181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69667" y="299181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14954" y="299181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60243" y="299181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95632" y="331800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640919" y="331800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86206" y="331800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31493" y="331800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676780" y="3318005"/>
            <a:ext cx="240632" cy="240632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22067" y="331800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67354" y="331800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712643" y="331800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180664" y="365756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25951" y="365756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871238" y="365756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16525" y="365756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561812" y="365756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907099" y="365756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52386" y="365756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97675" y="365756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22368" y="395434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667655" y="395434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012942" y="395434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358229" y="395434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703516" y="395434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048803" y="395434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94090" y="395434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39379" y="395434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27192" y="4253802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552687" y="42939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897974" y="42939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243261" y="42939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588548" y="42939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33835" y="42939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79122" y="42939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24411" y="42939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283748" y="5684222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565548" y="413081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445232" y="5291190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054151" y="5360711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085130" y="5358041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105802" y="5443590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000677" y="5684222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771080" y="5360711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394090" y="534735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753977" y="5210988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556464" y="4997099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545049" y="465753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892626" y="4705661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702073" y="4406228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100456" y="4646860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513345" y="55639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352881" y="467357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698168" y="467357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043455" y="467357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388742" y="467357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734031" y="467357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202052" y="501313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547339" y="501313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631023" y="539010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237913" y="501313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646222" y="532327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928487" y="501313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273774" y="501313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619063" y="501313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8027752" y="360676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8439885" y="376718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011712" y="433936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8132028" y="405862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8209564" y="4606732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554853" y="4606732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8094596" y="494629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439885" y="494629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666933" y="355863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972118" y="3344749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551965" y="3898198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897254" y="3898198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8089631" y="266830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8408184" y="272177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7947927" y="306133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8333320" y="3181648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279122" y="222714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7859695" y="238221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279122" y="262284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744727" y="272177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483891" y="235815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015955" y="235815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226838" y="259878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714212" y="269771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571401" y="230469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916690" y="2197749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456433" y="264425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801722" y="264425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5078681" y="234746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822389" y="266830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457239" y="330196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4707421" y="300786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4229975" y="412814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4575264" y="412814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4344943" y="5181596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7519754" y="2467779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4339595" y="4507814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4224627" y="484737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4776938" y="4876783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4171153" y="306935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480154" y="2502530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5712343" y="2318061"/>
            <a:ext cx="2200448" cy="2200448"/>
          </a:xfrm>
          <a:prstGeom prst="ellipse">
            <a:avLst/>
          </a:prstGeom>
          <a:solidFill>
            <a:srgbClr val="FF0000">
              <a:alpha val="28000"/>
            </a:srgb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ontent Placeholder 1"/>
          <p:cNvSpPr txBox="1">
            <a:spLocks/>
          </p:cNvSpPr>
          <p:nvPr/>
        </p:nvSpPr>
        <p:spPr>
          <a:xfrm>
            <a:off x="591562" y="2374865"/>
            <a:ext cx="3579591" cy="3509247"/>
          </a:xfrm>
          <a:prstGeom prst="rect">
            <a:avLst/>
          </a:prstGeom>
        </p:spPr>
        <p:txBody>
          <a:bodyPr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Arial"/>
              <a:buChar char="•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Arial"/>
              <a:buChar char="•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Arial"/>
              <a:buChar char="•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Arial"/>
              <a:buChar char="•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Arial"/>
              <a:buChar char="•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We search for </a:t>
            </a:r>
            <a:r>
              <a:rPr lang="en-US" dirty="0" smtClean="0"/>
              <a:t>each particle’s </a:t>
            </a:r>
            <a:r>
              <a:rPr lang="en-US" dirty="0"/>
              <a:t>“neighbors” that fall </a:t>
            </a:r>
            <a:r>
              <a:rPr lang="en-US" dirty="0" smtClean="0"/>
              <a:t>within its </a:t>
            </a:r>
            <a:r>
              <a:rPr lang="en-US" dirty="0"/>
              <a:t>smoothing </a:t>
            </a:r>
            <a:r>
              <a:rPr lang="en-US" dirty="0" smtClean="0"/>
              <a:t>length</a:t>
            </a:r>
          </a:p>
          <a:p>
            <a:pPr marL="285750" indent="-285750"/>
            <a:r>
              <a:rPr lang="en-US" dirty="0" smtClean="0"/>
              <a:t>Neighbor search replaces brute-force, loop-based computations</a:t>
            </a:r>
            <a:endParaRPr lang="en-US" dirty="0"/>
          </a:p>
          <a:p>
            <a:pPr marL="285750" indent="-285750"/>
            <a:r>
              <a:rPr lang="en-US" dirty="0"/>
              <a:t>Our </a:t>
            </a:r>
            <a:r>
              <a:rPr lang="en-US" dirty="0" smtClean="0"/>
              <a:t>code’s tree </a:t>
            </a:r>
            <a:r>
              <a:rPr lang="en-US" dirty="0"/>
              <a:t>structure </a:t>
            </a:r>
            <a:r>
              <a:rPr lang="en-US" dirty="0" smtClean="0"/>
              <a:t>speeds </a:t>
            </a:r>
            <a:r>
              <a:rPr lang="en-US" dirty="0"/>
              <a:t>up </a:t>
            </a:r>
            <a:r>
              <a:rPr lang="en-US" dirty="0" smtClean="0"/>
              <a:t>the </a:t>
            </a:r>
            <a:r>
              <a:rPr lang="en-US" dirty="0"/>
              <a:t>search from O(N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 smtClean="0"/>
              <a:t>to </a:t>
            </a:r>
            <a:r>
              <a:rPr lang="en-US" dirty="0"/>
              <a:t>O(N log N)</a:t>
            </a:r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6666467" y="186319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053884" y="190847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6024396" y="180637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6369685" y="1699407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295632" y="1907449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5640921" y="2001025"/>
            <a:ext cx="240632" cy="2406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3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Smoothed Particle Hydrodynamics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0105" y="1905000"/>
            <a:ext cx="5740936" cy="2350008"/>
          </a:xfrm>
        </p:spPr>
        <p:txBody>
          <a:bodyPr/>
          <a:lstStyle/>
          <a:p>
            <a:r>
              <a:rPr lang="en-US" dirty="0" smtClean="0"/>
              <a:t>Testing the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1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5684" y="2045369"/>
            <a:ext cx="7333916" cy="4129505"/>
          </a:xfrm>
        </p:spPr>
        <p:txBody>
          <a:bodyPr/>
          <a:lstStyle/>
          <a:p>
            <a:r>
              <a:rPr lang="en-US" dirty="0" smtClean="0"/>
              <a:t>Sod shock tube</a:t>
            </a:r>
          </a:p>
          <a:p>
            <a:pPr lvl="1"/>
            <a:r>
              <a:rPr lang="en-US" dirty="0" smtClean="0"/>
              <a:t>Dissipation </a:t>
            </a:r>
            <a:r>
              <a:rPr lang="en-US" dirty="0" smtClean="0"/>
              <a:t>and </a:t>
            </a:r>
            <a:r>
              <a:rPr lang="en-US" dirty="0" smtClean="0"/>
              <a:t>shocks</a:t>
            </a:r>
          </a:p>
          <a:p>
            <a:r>
              <a:rPr lang="en-US" dirty="0" err="1"/>
              <a:t>Sedov</a:t>
            </a:r>
            <a:r>
              <a:rPr lang="en-US" dirty="0"/>
              <a:t> blast wave</a:t>
            </a:r>
          </a:p>
          <a:p>
            <a:pPr lvl="1"/>
            <a:r>
              <a:rPr lang="en-US" dirty="0" smtClean="0"/>
              <a:t>Shocks</a:t>
            </a:r>
            <a:endParaRPr lang="en-US" dirty="0" smtClean="0"/>
          </a:p>
          <a:p>
            <a:r>
              <a:rPr lang="en-US" dirty="0" smtClean="0"/>
              <a:t>Kelvin-</a:t>
            </a:r>
            <a:r>
              <a:rPr lang="en-US" dirty="0" smtClean="0"/>
              <a:t>Helmholtz instability</a:t>
            </a:r>
            <a:endParaRPr lang="en-US" dirty="0" smtClean="0"/>
          </a:p>
          <a:p>
            <a:pPr lvl="1"/>
            <a:r>
              <a:rPr lang="en-US" dirty="0" smtClean="0"/>
              <a:t>Subsonic </a:t>
            </a:r>
            <a:r>
              <a:rPr lang="en-US" dirty="0" smtClean="0"/>
              <a:t>flow</a:t>
            </a:r>
          </a:p>
          <a:p>
            <a:r>
              <a:rPr lang="en-US" dirty="0" smtClean="0"/>
              <a:t>Noh constant velocity shock</a:t>
            </a:r>
            <a:endParaRPr lang="en-US" dirty="0" smtClean="0"/>
          </a:p>
          <a:p>
            <a:pPr lvl="1"/>
            <a:r>
              <a:rPr lang="en-US" dirty="0" smtClean="0"/>
              <a:t>Supersonic flow</a:t>
            </a:r>
          </a:p>
          <a:p>
            <a:r>
              <a:rPr lang="en-US" dirty="0" err="1" smtClean="0"/>
              <a:t>Evrard</a:t>
            </a:r>
            <a:r>
              <a:rPr lang="en-US" dirty="0" smtClean="0"/>
              <a:t> cold gas collapse</a:t>
            </a:r>
          </a:p>
          <a:p>
            <a:pPr lvl="1"/>
            <a:r>
              <a:rPr lang="en-US" dirty="0" smtClean="0"/>
              <a:t>Interaction between gravity and gas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18695"/>
            <a:ext cx="7543800" cy="914400"/>
          </a:xfrm>
        </p:spPr>
        <p:txBody>
          <a:bodyPr/>
          <a:lstStyle/>
          <a:p>
            <a:r>
              <a:rPr lang="en-US" sz="2800" dirty="0" smtClean="0"/>
              <a:t>Standard hydrodynamic test problems let us assess the code’s performance.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864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4527" y="1737895"/>
            <a:ext cx="3636210" cy="4129505"/>
          </a:xfrm>
        </p:spPr>
        <p:txBody>
          <a:bodyPr/>
          <a:lstStyle/>
          <a:p>
            <a:r>
              <a:rPr lang="en-US" dirty="0" smtClean="0"/>
              <a:t>Begins with a spherically symmetric arrangement of particles</a:t>
            </a:r>
          </a:p>
          <a:p>
            <a:r>
              <a:rPr lang="en-US" dirty="0" smtClean="0"/>
              <a:t>A central particle has a large internal energy</a:t>
            </a:r>
          </a:p>
          <a:p>
            <a:r>
              <a:rPr lang="en-US" dirty="0" smtClean="0"/>
              <a:t>Time evolution of the first stage of stellar explosion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18695"/>
            <a:ext cx="7543800" cy="914400"/>
          </a:xfrm>
        </p:spPr>
        <p:txBody>
          <a:bodyPr/>
          <a:lstStyle/>
          <a:p>
            <a:r>
              <a:rPr lang="en-US" sz="3200" dirty="0" smtClean="0"/>
              <a:t>Test problem example:</a:t>
            </a:r>
            <a:br>
              <a:rPr lang="en-US" sz="3200" dirty="0" smtClean="0"/>
            </a:br>
            <a:r>
              <a:rPr lang="en-US" sz="3200" b="1" dirty="0" err="1" smtClean="0"/>
              <a:t>Sedov</a:t>
            </a:r>
            <a:r>
              <a:rPr lang="en-US" sz="3200" b="1" dirty="0" smtClean="0"/>
              <a:t> blast wave</a:t>
            </a:r>
            <a:endParaRPr lang="en-US" sz="3200" b="1" dirty="0"/>
          </a:p>
        </p:txBody>
      </p:sp>
      <p:pic>
        <p:nvPicPr>
          <p:cNvPr id="4" name="poly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091" t="6638" r="6061" b="5339"/>
          <a:stretch/>
        </p:blipFill>
        <p:spPr>
          <a:xfrm>
            <a:off x="4251158" y="2219334"/>
            <a:ext cx="4638842" cy="3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2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717" y="2223169"/>
            <a:ext cx="3835066" cy="4114800"/>
          </a:xfrm>
        </p:spPr>
        <p:txBody>
          <a:bodyPr/>
          <a:lstStyle/>
          <a:p>
            <a:pPr marL="18288" indent="0" algn="ctr">
              <a:buNone/>
            </a:pPr>
            <a:r>
              <a:rPr lang="en-US" dirty="0" smtClean="0"/>
              <a:t>Because </a:t>
            </a:r>
            <a:r>
              <a:rPr lang="en-US" dirty="0" smtClean="0"/>
              <a:t>particle </a:t>
            </a:r>
            <a:r>
              <a:rPr lang="en-US" dirty="0" smtClean="0"/>
              <a:t>positions encode </a:t>
            </a:r>
            <a:r>
              <a:rPr lang="en-US" dirty="0" smtClean="0"/>
              <a:t>their </a:t>
            </a:r>
            <a:r>
              <a:rPr lang="en-US" dirty="0" smtClean="0"/>
              <a:t>density, rather than us specifying density outright, setting up the initial density field is </a:t>
            </a:r>
            <a:r>
              <a:rPr lang="en-US" dirty="0" smtClean="0"/>
              <a:t>not trivial, and </a:t>
            </a:r>
            <a:r>
              <a:rPr lang="en-US" dirty="0" smtClean="0"/>
              <a:t>it’s crucial to be careful</a:t>
            </a:r>
            <a:r>
              <a:rPr lang="en-US" dirty="0" smtClean="0"/>
              <a:t>.</a:t>
            </a:r>
          </a:p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3716" y="545432"/>
            <a:ext cx="7543800" cy="914400"/>
          </a:xfrm>
        </p:spPr>
        <p:txBody>
          <a:bodyPr/>
          <a:lstStyle/>
          <a:p>
            <a:r>
              <a:rPr lang="en-US" sz="3600" dirty="0" smtClean="0"/>
              <a:t>Initial conditions can impact output</a:t>
            </a:r>
            <a:br>
              <a:rPr lang="en-US" sz="3600" dirty="0" smtClean="0"/>
            </a:br>
            <a:r>
              <a:rPr lang="en-US" sz="2800" dirty="0" smtClean="0"/>
              <a:t>(Garbage in -&gt; Garbage out)</a:t>
            </a:r>
            <a:endParaRPr lang="en-US" sz="2800" dirty="0"/>
          </a:p>
        </p:txBody>
      </p:sp>
      <p:pic>
        <p:nvPicPr>
          <p:cNvPr id="4" name="Picture 3" descr="wvt1000particl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56" y="2299373"/>
            <a:ext cx="3975625" cy="3891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6856" y="6190921"/>
            <a:ext cx="39756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www.youtube.com</a:t>
            </a:r>
            <a:r>
              <a:rPr lang="en-US" sz="1100" dirty="0">
                <a:hlinkClick r:id="rId3"/>
              </a:rPr>
              <a:t>/</a:t>
            </a:r>
            <a:r>
              <a:rPr lang="en-US" sz="1100" dirty="0" err="1">
                <a:hlinkClick r:id="rId3"/>
              </a:rPr>
              <a:t>watch?v</a:t>
            </a:r>
            <a:r>
              <a:rPr lang="en-US" sz="1100" dirty="0">
                <a:hlinkClick r:id="rId3"/>
              </a:rPr>
              <a:t>=ZIL9eMPMdWs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0915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Smoothed Particle Hydrodynamics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8632" y="1905000"/>
            <a:ext cx="6302409" cy="2350008"/>
          </a:xfrm>
        </p:spPr>
        <p:txBody>
          <a:bodyPr/>
          <a:lstStyle/>
          <a:p>
            <a:r>
              <a:rPr lang="en-US" dirty="0" smtClean="0"/>
              <a:t>Visualizing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4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7-02-05 at 7.15.15 PM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4" b="13644"/>
          <a:stretch>
            <a:fillRect/>
          </a:stretch>
        </p:blipFill>
        <p:spPr>
          <a:xfrm>
            <a:off x="1532021" y="2133601"/>
            <a:ext cx="6096000" cy="36575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85537"/>
            <a:ext cx="7543800" cy="914400"/>
          </a:xfrm>
        </p:spPr>
        <p:txBody>
          <a:bodyPr/>
          <a:lstStyle/>
          <a:p>
            <a:r>
              <a:rPr lang="en-US" sz="2800" dirty="0" smtClean="0"/>
              <a:t>Our visualization tool coupled with our code’s output is built like a flight simulator.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133600" y="584933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dirty="0">
                <a:hlinkClick r:id="rId2"/>
              </a:rPr>
              <a:t>https://</a:t>
            </a:r>
            <a:r>
              <a:rPr lang="en-US" sz="1100" dirty="0" err="1">
                <a:hlinkClick r:id="rId2"/>
              </a:rPr>
              <a:t>www.youtube.com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watch?v</a:t>
            </a:r>
            <a:r>
              <a:rPr lang="en-US" sz="1100" dirty="0">
                <a:hlinkClick r:id="rId2"/>
              </a:rPr>
              <a:t>=a-8cAYbO2Ds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6472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955801"/>
            <a:ext cx="7543800" cy="3657599"/>
          </a:xfrm>
        </p:spPr>
        <p:txBody>
          <a:bodyPr/>
          <a:lstStyle/>
          <a:p>
            <a:r>
              <a:rPr lang="en-US" dirty="0" smtClean="0"/>
              <a:t>Code is written for astrophysical simulations:</a:t>
            </a:r>
          </a:p>
          <a:p>
            <a:pPr lvl="1"/>
            <a:r>
              <a:rPr lang="en-US" dirty="0" smtClean="0"/>
              <a:t>Stellar evolution</a:t>
            </a:r>
          </a:p>
          <a:p>
            <a:pPr lvl="1"/>
            <a:r>
              <a:rPr lang="en-US" dirty="0" smtClean="0"/>
              <a:t>Supernovae</a:t>
            </a:r>
          </a:p>
          <a:p>
            <a:pPr lvl="1"/>
            <a:r>
              <a:rPr lang="en-US" dirty="0" smtClean="0"/>
              <a:t>Jets and accretion disks</a:t>
            </a:r>
          </a:p>
          <a:p>
            <a:pPr lvl="1"/>
            <a:r>
              <a:rPr lang="en-US" dirty="0" smtClean="0"/>
              <a:t>Galactic evolution</a:t>
            </a:r>
          </a:p>
          <a:p>
            <a:pPr lvl="1"/>
            <a:r>
              <a:rPr lang="en-US" dirty="0" smtClean="0"/>
              <a:t>Star and planet formation</a:t>
            </a:r>
          </a:p>
          <a:p>
            <a:r>
              <a:rPr lang="en-US" dirty="0" smtClean="0"/>
              <a:t>Neighbor finding routine in this code: much faster tree structure compared to other software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685800" y="518695"/>
            <a:ext cx="7543800" cy="914400"/>
          </a:xfrm>
        </p:spPr>
        <p:txBody>
          <a:bodyPr/>
          <a:lstStyle/>
          <a:p>
            <a:r>
              <a:rPr lang="en-US" sz="3200" dirty="0" smtClean="0"/>
              <a:t>Future of the code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4201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8473" y="1768643"/>
            <a:ext cx="6096000" cy="3657599"/>
          </a:xfrm>
        </p:spPr>
        <p:txBody>
          <a:bodyPr/>
          <a:lstStyle/>
          <a:p>
            <a:r>
              <a:rPr lang="en-US" dirty="0" smtClean="0"/>
              <a:t>What is SPH?</a:t>
            </a:r>
          </a:p>
          <a:p>
            <a:r>
              <a:rPr lang="en-US" dirty="0" smtClean="0"/>
              <a:t>What does our code do?</a:t>
            </a:r>
          </a:p>
          <a:p>
            <a:r>
              <a:rPr lang="en-US" dirty="0" smtClean="0"/>
              <a:t>Testing the code</a:t>
            </a:r>
          </a:p>
          <a:p>
            <a:r>
              <a:rPr lang="en-US" dirty="0" smtClean="0"/>
              <a:t>Visualizing the code’s output</a:t>
            </a:r>
          </a:p>
          <a:p>
            <a:r>
              <a:rPr lang="en-US" dirty="0" smtClean="0"/>
              <a:t>Applications and future steps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347" y="228601"/>
            <a:ext cx="7543800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0552" y="1317112"/>
            <a:ext cx="44838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Thank  you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My mentor, Philip A. Pinto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The University of Arizona Space Grant Consortium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6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Smoothed Particle Hydrodynamics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SPH?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8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5684" y="2553370"/>
            <a:ext cx="7333916" cy="24865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Computational method</a:t>
            </a:r>
          </a:p>
          <a:p>
            <a:r>
              <a:rPr lang="en-US" dirty="0" smtClean="0"/>
              <a:t>Simulates fluid dynamics</a:t>
            </a:r>
          </a:p>
          <a:p>
            <a:r>
              <a:rPr lang="en-US" dirty="0" smtClean="0"/>
              <a:t>Mesh free: tracks individual particles</a:t>
            </a:r>
          </a:p>
          <a:p>
            <a:r>
              <a:rPr lang="en-US" dirty="0" smtClean="0"/>
              <a:t>Applications in astrophysics, fluid simulations, computer graphics and other astonishingly diverse fields</a:t>
            </a:r>
          </a:p>
          <a:p>
            <a:r>
              <a:rPr lang="en-US" dirty="0" smtClean="0"/>
              <a:t>Almost always when you see blood, water or smoke in a video game, it’s SPH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18695"/>
            <a:ext cx="7543800" cy="914400"/>
          </a:xfrm>
        </p:spPr>
        <p:txBody>
          <a:bodyPr/>
          <a:lstStyle/>
          <a:p>
            <a:r>
              <a:rPr lang="en-US" sz="3600" dirty="0" smtClean="0"/>
              <a:t>Smoothed Particle Hydrodynamics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577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5684" y="1911681"/>
            <a:ext cx="7333916" cy="986830"/>
          </a:xfrm>
        </p:spPr>
        <p:txBody>
          <a:bodyPr/>
          <a:lstStyle/>
          <a:p>
            <a:pPr marL="18288" indent="0">
              <a:buNone/>
            </a:pPr>
            <a:r>
              <a:rPr lang="en-US" dirty="0" smtClean="0"/>
              <a:t>Your task is to write computer graphics code that makes beautiful ocean waves. </a:t>
            </a:r>
          </a:p>
        </p:txBody>
      </p:sp>
      <p:pic>
        <p:nvPicPr>
          <p:cNvPr id="4" name="Picture 3" descr="wav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19" y="3579097"/>
            <a:ext cx="3877097" cy="2574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5684" y="4098177"/>
            <a:ext cx="2967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Code</a:t>
            </a:r>
          </a:p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</a:t>
            </a:r>
          </a:p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Hydrodynamics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62867" y="4537364"/>
            <a:ext cx="704273" cy="635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17816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Image source: https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media.giphy.com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/media/</a:t>
            </a:r>
            <a:r>
              <a:rPr lang="en-US" sz="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UEgZEuvWJJCTK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source.gif</a:t>
            </a:r>
            <a:endParaRPr lang="en-US" sz="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85800" y="518695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Imagine that you have been hired by Pixar.</a:t>
            </a:r>
          </a:p>
        </p:txBody>
      </p:sp>
    </p:spTree>
    <p:extLst>
      <p:ext uri="{BB962C8B-B14F-4D97-AF65-F5344CB8AC3E}">
        <p14:creationId xmlns:p14="http://schemas.microsoft.com/office/powerpoint/2010/main" val="23942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685800" y="518695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You model the ocean as a collection of small volumes of water, “particles”.</a:t>
            </a:r>
          </a:p>
        </p:txBody>
      </p:sp>
      <p:sp>
        <p:nvSpPr>
          <p:cNvPr id="11" name="Oval 10"/>
          <p:cNvSpPr/>
          <p:nvPr/>
        </p:nvSpPr>
        <p:spPr>
          <a:xfrm>
            <a:off x="2809181" y="2907784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71266" y="3808331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87738" y="4850715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77397" y="2180421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357" y="5070418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515594" y="2203513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04596" y="4085422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74050" y="3046330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1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18695"/>
            <a:ext cx="7543800" cy="914400"/>
          </a:xfrm>
        </p:spPr>
        <p:txBody>
          <a:bodyPr/>
          <a:lstStyle/>
          <a:p>
            <a:r>
              <a:rPr lang="en-US" sz="3200" dirty="0" smtClean="0"/>
              <a:t>Each particle experiences a cumulative force from all others.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2809181" y="2907784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71266" y="3808331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87738" y="4850715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77397" y="2180421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48357" y="5070418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15594" y="2203513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04596" y="4085422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74050" y="3046330"/>
            <a:ext cx="277091" cy="2770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5AA2AE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4" idx="5"/>
            <a:endCxn id="5" idx="1"/>
          </p:cNvCxnSpPr>
          <p:nvPr/>
        </p:nvCxnSpPr>
        <p:spPr>
          <a:xfrm>
            <a:off x="3045693" y="3144296"/>
            <a:ext cx="1066152" cy="70461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7"/>
            <a:endCxn id="5" idx="3"/>
          </p:cNvCxnSpPr>
          <p:nvPr/>
        </p:nvCxnSpPr>
        <p:spPr>
          <a:xfrm flipV="1">
            <a:off x="3024250" y="4044843"/>
            <a:ext cx="1087595" cy="84645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4"/>
            <a:endCxn id="5" idx="0"/>
          </p:cNvCxnSpPr>
          <p:nvPr/>
        </p:nvCxnSpPr>
        <p:spPr>
          <a:xfrm>
            <a:off x="3815943" y="2457512"/>
            <a:ext cx="393869" cy="135081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5" idx="7"/>
          </p:cNvCxnSpPr>
          <p:nvPr/>
        </p:nvCxnSpPr>
        <p:spPr>
          <a:xfrm flipH="1">
            <a:off x="4307778" y="2480604"/>
            <a:ext cx="413324" cy="136830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1" idx="3"/>
            <a:endCxn id="5" idx="6"/>
          </p:cNvCxnSpPr>
          <p:nvPr/>
        </p:nvCxnSpPr>
        <p:spPr>
          <a:xfrm flipH="1">
            <a:off x="4348357" y="3282842"/>
            <a:ext cx="1466272" cy="66403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0" idx="2"/>
          </p:cNvCxnSpPr>
          <p:nvPr/>
        </p:nvCxnSpPr>
        <p:spPr>
          <a:xfrm flipH="1" flipV="1">
            <a:off x="4348357" y="4044843"/>
            <a:ext cx="1056239" cy="17912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4307778" y="4059161"/>
            <a:ext cx="176812" cy="98499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75278" y="5799587"/>
            <a:ext cx="5761789" cy="646331"/>
          </a:xfrm>
          <a:prstGeom prst="rect">
            <a:avLst/>
          </a:prstGeom>
          <a:solidFill>
            <a:srgbClr val="F2F2F2">
              <a:alpha val="26000"/>
            </a:srgbClr>
          </a:solidFill>
          <a:ln w="190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SPH, the force can include hydrodynamic interactions, gravity, and other terms.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2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18695"/>
            <a:ext cx="7543800" cy="914400"/>
          </a:xfrm>
        </p:spPr>
        <p:txBody>
          <a:bodyPr/>
          <a:lstStyle/>
          <a:p>
            <a:r>
              <a:rPr lang="en-US" sz="3200" dirty="0"/>
              <a:t>T</a:t>
            </a:r>
            <a:r>
              <a:rPr lang="en-US" sz="3200" dirty="0" smtClean="0"/>
              <a:t>he force experienced by each particle lets us model fluid dynamics.</a:t>
            </a:r>
            <a:endParaRPr lang="en-US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52770" y="2503881"/>
            <a:ext cx="2165684" cy="2858843"/>
            <a:chOff x="956009" y="2060736"/>
            <a:chExt cx="2165684" cy="2858843"/>
          </a:xfrm>
        </p:grpSpPr>
        <p:grpSp>
          <p:nvGrpSpPr>
            <p:cNvPr id="13" name="Group 12"/>
            <p:cNvGrpSpPr/>
            <p:nvPr/>
          </p:nvGrpSpPr>
          <p:grpSpPr>
            <a:xfrm>
              <a:off x="1013694" y="2874211"/>
              <a:ext cx="2072105" cy="2045368"/>
              <a:chOff x="1013694" y="2874211"/>
              <a:chExt cx="2072105" cy="204536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013694" y="2874211"/>
                <a:ext cx="2072105" cy="2045368"/>
              </a:xfrm>
              <a:prstGeom prst="rect">
                <a:avLst/>
              </a:prstGeom>
              <a:solidFill>
                <a:srgbClr val="F2F2F2">
                  <a:alpha val="18000"/>
                </a:srgbClr>
              </a:solidFill>
              <a:effectLst/>
              <a:scene3d>
                <a:camera prst="orthographicFront">
                  <a:rot lat="0" lon="0" rev="0"/>
                </a:camera>
                <a:lightRig rig="glow" dir="tl">
                  <a:rot lat="0" lon="0" rev="19800000"/>
                </a:lightRig>
              </a:scene3d>
              <a:sp3d prstMaterial="metal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1080534" y="2995260"/>
                <a:ext cx="1778118" cy="1823576"/>
                <a:chOff x="3134218" y="1933562"/>
                <a:chExt cx="2354976" cy="2349803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134218" y="2626870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3359727" y="4006274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3990108" y="3521364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775363" y="2967182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403432" y="3798455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4336469" y="1933562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4613560" y="3308078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5212103" y="3010328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>
              <a:off x="956009" y="2060736"/>
              <a:ext cx="2165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Find positions and velocities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39644" y="2501395"/>
            <a:ext cx="2165684" cy="2861329"/>
            <a:chOff x="6268351" y="2058250"/>
            <a:chExt cx="2165684" cy="2861329"/>
          </a:xfrm>
        </p:grpSpPr>
        <p:grpSp>
          <p:nvGrpSpPr>
            <p:cNvPr id="29" name="Group 28"/>
            <p:cNvGrpSpPr/>
            <p:nvPr/>
          </p:nvGrpSpPr>
          <p:grpSpPr>
            <a:xfrm>
              <a:off x="6321114" y="2874211"/>
              <a:ext cx="2072105" cy="2045368"/>
              <a:chOff x="895684" y="2874211"/>
              <a:chExt cx="2072105" cy="204536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895684" y="2874211"/>
                <a:ext cx="2072105" cy="2045368"/>
              </a:xfrm>
              <a:prstGeom prst="rect">
                <a:avLst/>
              </a:prstGeom>
              <a:solidFill>
                <a:srgbClr val="F2F2F2">
                  <a:alpha val="18000"/>
                </a:srgbClr>
              </a:solidFill>
              <a:effectLst/>
              <a:scene3d>
                <a:camera prst="orthographicFront">
                  <a:rot lat="0" lon="0" rev="0"/>
                </a:camera>
                <a:lightRig rig="glow" dir="tl">
                  <a:rot lat="0" lon="0" rev="19800000"/>
                </a:lightRig>
              </a:scene3d>
              <a:sp3d prstMaterial="metal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1013694" y="2995260"/>
                <a:ext cx="1844958" cy="1823576"/>
                <a:chOff x="3045693" y="1933562"/>
                <a:chExt cx="2443501" cy="2349803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3045693" y="2712998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324317" y="4006274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919289" y="3504138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3775363" y="2743250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4890651" y="3937000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4283354" y="1933562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4613560" y="3049694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5212103" y="2769169"/>
                  <a:ext cx="277091" cy="277091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rgbClr val="5AA2AE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l">
                    <a:rot lat="0" lon="0" rev="19800000"/>
                  </a:lightRig>
                </a:scene3d>
                <a:sp3d prstMaterial="metal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6268351" y="2058250"/>
              <a:ext cx="2165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Find new positions and velocities</a:t>
              </a:r>
              <a:endParaRPr lang="en-US" dirty="0"/>
            </a:p>
          </p:txBody>
        </p:sp>
      </p:grpSp>
      <p:sp>
        <p:nvSpPr>
          <p:cNvPr id="46" name="Right Arrow 45"/>
          <p:cNvSpPr/>
          <p:nvPr/>
        </p:nvSpPr>
        <p:spPr>
          <a:xfrm>
            <a:off x="5962316" y="4053176"/>
            <a:ext cx="583751" cy="54041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2885858" y="4053176"/>
            <a:ext cx="583751" cy="54041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3469609" y="2558381"/>
            <a:ext cx="2443265" cy="2132662"/>
            <a:chOff x="3469609" y="2558381"/>
            <a:chExt cx="2443265" cy="2132662"/>
          </a:xfrm>
        </p:grpSpPr>
        <p:grpSp>
          <p:nvGrpSpPr>
            <p:cNvPr id="24" name="Group 23"/>
            <p:cNvGrpSpPr/>
            <p:nvPr/>
          </p:nvGrpSpPr>
          <p:grpSpPr>
            <a:xfrm>
              <a:off x="3469609" y="2558381"/>
              <a:ext cx="2443265" cy="1963105"/>
              <a:chOff x="3198208" y="2115236"/>
              <a:chExt cx="2443265" cy="1963105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198208" y="2115236"/>
                <a:ext cx="24432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Calculate each particle’s acceleration </a:t>
                </a:r>
                <a:endParaRPr lang="en-US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3347453" y="3493565"/>
                <a:ext cx="2165684" cy="584776"/>
                <a:chOff x="3347453" y="3493565"/>
                <a:chExt cx="2165684" cy="584776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3347453" y="3493565"/>
                  <a:ext cx="216568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/>
                    <a:t>ma</a:t>
                  </a:r>
                  <a:r>
                    <a:rPr lang="en-US" sz="3200" baseline="-25000" dirty="0" err="1" smtClean="0"/>
                    <a:t>i</a:t>
                  </a:r>
                  <a:r>
                    <a:rPr lang="en-US" sz="3200" baseline="-25000" dirty="0" smtClean="0"/>
                    <a:t>  </a:t>
                  </a:r>
                  <a:r>
                    <a:rPr lang="en-US" sz="3200" dirty="0" smtClean="0"/>
                    <a:t>= </a:t>
                  </a:r>
                  <a:r>
                    <a:rPr lang="el-GR" sz="3200" dirty="0" smtClean="0"/>
                    <a:t>Σ</a:t>
                  </a:r>
                  <a:r>
                    <a:rPr lang="en-US" sz="3200" dirty="0" smtClean="0"/>
                    <a:t> </a:t>
                  </a:r>
                  <a:r>
                    <a:rPr lang="en-US" sz="3200" dirty="0" err="1" smtClean="0"/>
                    <a:t>F</a:t>
                  </a:r>
                  <a:r>
                    <a:rPr lang="en-US" sz="3200" baseline="-25000" dirty="0" err="1" smtClean="0"/>
                    <a:t>ij</a:t>
                  </a:r>
                  <a:endParaRPr lang="en-US" sz="3200" baseline="-25000" dirty="0"/>
                </a:p>
              </p:txBody>
            </p: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3796632" y="3680353"/>
                  <a:ext cx="32084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4938295" y="3600145"/>
                  <a:ext cx="32084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" name="TextBox 47"/>
            <p:cNvSpPr txBox="1"/>
            <p:nvPr/>
          </p:nvSpPr>
          <p:spPr>
            <a:xfrm>
              <a:off x="4812631" y="4414044"/>
              <a:ext cx="423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j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8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18695"/>
            <a:ext cx="7543800" cy="914400"/>
          </a:xfrm>
        </p:spPr>
        <p:txBody>
          <a:bodyPr anchor="t"/>
          <a:lstStyle/>
          <a:p>
            <a:r>
              <a:rPr lang="en-US" sz="3000" dirty="0" smtClean="0"/>
              <a:t>SPH relies on </a:t>
            </a:r>
            <a:r>
              <a:rPr lang="en-US" sz="3000" dirty="0" err="1" smtClean="0"/>
              <a:t>Lagrangian</a:t>
            </a:r>
            <a:r>
              <a:rPr lang="en-US" sz="3000" dirty="0" smtClean="0"/>
              <a:t> hydrodynamics. </a:t>
            </a:r>
            <a:endParaRPr lang="en-US" sz="3000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799267" y="2497417"/>
            <a:ext cx="7545466" cy="3885169"/>
            <a:chOff x="873674" y="2197463"/>
            <a:chExt cx="7545466" cy="3885169"/>
          </a:xfrm>
        </p:grpSpPr>
        <p:sp>
          <p:nvSpPr>
            <p:cNvPr id="110" name="Rectangle 109"/>
            <p:cNvSpPr/>
            <p:nvPr/>
          </p:nvSpPr>
          <p:spPr>
            <a:xfrm>
              <a:off x="5360737" y="2958687"/>
              <a:ext cx="3058403" cy="3018939"/>
            </a:xfrm>
            <a:prstGeom prst="rect">
              <a:avLst/>
            </a:prstGeom>
            <a:solidFill>
              <a:srgbClr val="F2F2F2">
                <a:alpha val="18000"/>
              </a:srgbClr>
            </a:solidFill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752329" y="2197463"/>
              <a:ext cx="21656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Lagrangian</a:t>
              </a:r>
              <a:r>
                <a:rPr lang="en-US" sz="2000" b="1" dirty="0" smtClean="0"/>
                <a:t> coordinates</a:t>
              </a:r>
              <a:endParaRPr lang="en-US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5876" y="2203356"/>
              <a:ext cx="24432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Eulerian</a:t>
              </a:r>
              <a:endParaRPr lang="en-US" sz="2000" b="1" dirty="0"/>
            </a:p>
            <a:p>
              <a:pPr algn="ctr"/>
              <a:r>
                <a:rPr lang="en-US" sz="2000" b="1" dirty="0" smtClean="0"/>
                <a:t>coordinates</a:t>
              </a:r>
              <a:endParaRPr lang="en-US" sz="2000" b="1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3674" y="2967335"/>
              <a:ext cx="2922958" cy="3001381"/>
            </a:xfrm>
            <a:prstGeom prst="rect">
              <a:avLst/>
            </a:prstGeom>
            <a:solidFill>
              <a:srgbClr val="F2F2F2">
                <a:alpha val="18000"/>
              </a:srgbClr>
            </a:solidFill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040142" y="4032574"/>
              <a:ext cx="295126" cy="3155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5AA2AE"/>
              </a:solidFill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444448" y="3347061"/>
              <a:ext cx="295126" cy="3155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5AA2AE"/>
              </a:solidFill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808514" y="4440337"/>
              <a:ext cx="295126" cy="3155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5AA2AE"/>
              </a:solidFill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652210" y="2299368"/>
              <a:ext cx="0" cy="37832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51" idx="4"/>
            </p:cNvCxnSpPr>
            <p:nvPr/>
          </p:nvCxnSpPr>
          <p:spPr>
            <a:xfrm flipV="1">
              <a:off x="873675" y="4348122"/>
              <a:ext cx="314030" cy="16205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54" idx="3"/>
            </p:cNvCxnSpPr>
            <p:nvPr/>
          </p:nvCxnSpPr>
          <p:spPr>
            <a:xfrm flipV="1">
              <a:off x="873675" y="3616398"/>
              <a:ext cx="1613993" cy="2352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57" idx="2"/>
            </p:cNvCxnSpPr>
            <p:nvPr/>
          </p:nvCxnSpPr>
          <p:spPr>
            <a:xfrm flipV="1">
              <a:off x="873675" y="4598111"/>
              <a:ext cx="1934839" cy="13706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089572" y="3754286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>
                  <a:latin typeface="Georgia"/>
                  <a:cs typeface="Georgia"/>
                </a:rPr>
                <a:t>ρ</a:t>
              </a:r>
              <a:endParaRPr lang="en-US" sz="2400" b="1" dirty="0">
                <a:latin typeface="Georgia"/>
                <a:cs typeface="Georgia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730758" y="3633691"/>
              <a:ext cx="663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</a:t>
              </a:r>
              <a:r>
                <a:rPr lang="en-US" sz="2800" baseline="-25000" dirty="0" err="1" smtClean="0"/>
                <a:t>j</a:t>
              </a:r>
              <a:endParaRPr lang="en-US" sz="2800" baseline="-25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327509" y="4897872"/>
              <a:ext cx="663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</a:t>
              </a:r>
              <a:r>
                <a:rPr lang="en-US" sz="2800" baseline="-25000" dirty="0" err="1"/>
                <a:t>k</a:t>
              </a:r>
              <a:endParaRPr lang="en-US" sz="2800" baseline="-25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30626" y="3594710"/>
              <a:ext cx="663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</a:t>
              </a:r>
              <a:r>
                <a:rPr lang="en-US" sz="2800" baseline="-25000" dirty="0" err="1"/>
                <a:t>i</a:t>
              </a:r>
              <a:endParaRPr lang="en-US" sz="2800" baseline="-25000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998163" y="3754286"/>
              <a:ext cx="320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1774950" y="3818147"/>
              <a:ext cx="320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2405714" y="5089240"/>
              <a:ext cx="320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6307153" y="5143286"/>
              <a:ext cx="209217" cy="21503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5AA2AE"/>
              </a:solidFill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518729" y="3482141"/>
              <a:ext cx="209217" cy="215038"/>
            </a:xfrm>
            <a:prstGeom prst="ellipse">
              <a:avLst/>
            </a:prstGeom>
            <a:solidFill>
              <a:srgbClr val="CCFF66"/>
            </a:solidFill>
            <a:ln>
              <a:solidFill>
                <a:srgbClr val="5AA2AE"/>
              </a:solidFill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657714" y="5035768"/>
              <a:ext cx="209217" cy="215038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5AA2AE"/>
              </a:solidFill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FCF"/>
                </a:solidFill>
              </a:endParaRPr>
            </a:p>
          </p:txBody>
        </p:sp>
        <p:cxnSp>
          <p:nvCxnSpPr>
            <p:cNvPr id="68" name="Straight Arrow Connector 67"/>
            <p:cNvCxnSpPr>
              <a:stCxn id="65" idx="4"/>
              <a:endCxn id="66" idx="0"/>
            </p:cNvCxnSpPr>
            <p:nvPr/>
          </p:nvCxnSpPr>
          <p:spPr>
            <a:xfrm>
              <a:off x="6623338" y="3697179"/>
              <a:ext cx="1138985" cy="1338589"/>
            </a:xfrm>
            <a:prstGeom prst="straightConnector1">
              <a:avLst/>
            </a:prstGeom>
            <a:ln w="38100" cmpd="sng">
              <a:solidFill>
                <a:schemeClr val="tx1">
                  <a:lumMod val="95000"/>
                </a:schemeClr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254322" y="4026519"/>
              <a:ext cx="663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r</a:t>
              </a:r>
              <a:r>
                <a:rPr lang="en-US" sz="2400" b="1" baseline="-25000" dirty="0" smtClean="0"/>
                <a:t>12</a:t>
              </a:r>
              <a:endParaRPr lang="en-US" sz="2800" b="1" baseline="-25000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7321163" y="4173567"/>
              <a:ext cx="320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7907211" y="5019973"/>
              <a:ext cx="5119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Georgia"/>
                  <a:cs typeface="Georgia"/>
                </a:rPr>
                <a:t>ρ</a:t>
              </a:r>
              <a:r>
                <a:rPr lang="en-US" sz="2400" b="1" baseline="-250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Georgia"/>
                  <a:cs typeface="Georgia"/>
                </a:rPr>
                <a:t>3</a:t>
              </a:r>
              <a:endParaRPr lang="en-US" sz="2400" b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/>
                <a:cs typeface="Georgia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050548" y="3207572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 smtClean="0">
                  <a:solidFill>
                    <a:srgbClr val="CCFF66"/>
                  </a:solidFill>
                  <a:latin typeface="Georgia"/>
                  <a:cs typeface="Georgia"/>
                </a:rPr>
                <a:t>ρ</a:t>
              </a:r>
              <a:r>
                <a:rPr lang="en-US" sz="2400" b="1" baseline="-25000" dirty="0" smtClean="0">
                  <a:solidFill>
                    <a:srgbClr val="CCFF66"/>
                  </a:solidFill>
                  <a:latin typeface="Georgia"/>
                  <a:cs typeface="Georgia"/>
                </a:rPr>
                <a:t>1</a:t>
              </a:r>
              <a:endParaRPr lang="en-US" sz="2400" b="1" baseline="-25000" dirty="0">
                <a:solidFill>
                  <a:srgbClr val="CCFF66"/>
                </a:solidFill>
                <a:latin typeface="Georgia"/>
                <a:cs typeface="Georgia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5623" y="5127491"/>
              <a:ext cx="5123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 smtClean="0">
                  <a:solidFill>
                    <a:srgbClr val="FFFF00"/>
                  </a:solidFill>
                  <a:latin typeface="Georgia"/>
                  <a:cs typeface="Georgia"/>
                </a:rPr>
                <a:t>ρ</a:t>
              </a:r>
              <a:r>
                <a:rPr lang="en-US" sz="2400" b="1" baseline="-25000" dirty="0" smtClean="0">
                  <a:solidFill>
                    <a:srgbClr val="FFFF00"/>
                  </a:solidFill>
                  <a:latin typeface="Georgia"/>
                  <a:cs typeface="Georgia"/>
                </a:rPr>
                <a:t>2</a:t>
              </a:r>
              <a:endParaRPr lang="en-US" sz="2400" b="1" baseline="-25000" dirty="0">
                <a:solidFill>
                  <a:srgbClr val="FFFF00"/>
                </a:solidFill>
                <a:latin typeface="Georgia"/>
                <a:cs typeface="Georgia"/>
              </a:endParaRPr>
            </a:p>
          </p:txBody>
        </p:sp>
        <p:cxnSp>
          <p:nvCxnSpPr>
            <p:cNvPr id="88" name="Straight Arrow Connector 87"/>
            <p:cNvCxnSpPr>
              <a:stCxn id="65" idx="7"/>
            </p:cNvCxnSpPr>
            <p:nvPr/>
          </p:nvCxnSpPr>
          <p:spPr>
            <a:xfrm flipV="1">
              <a:off x="6697307" y="3328737"/>
              <a:ext cx="401324" cy="1848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7020759" y="2962281"/>
              <a:ext cx="663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2"/>
                  </a:solidFill>
                </a:rPr>
                <a:t>v</a:t>
              </a:r>
              <a:r>
                <a:rPr lang="en-US" sz="2400" baseline="-25000" dirty="0" smtClean="0">
                  <a:solidFill>
                    <a:schemeClr val="tx2"/>
                  </a:solidFill>
                </a:rPr>
                <a:t>1</a:t>
              </a:r>
              <a:endParaRPr lang="en-US" sz="2800" baseline="-25000" dirty="0">
                <a:solidFill>
                  <a:schemeClr val="tx2"/>
                </a:solidFill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112000" y="3143878"/>
              <a:ext cx="320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6727946" y="4757389"/>
              <a:ext cx="929768" cy="3318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4" idx="1"/>
            </p:cNvCxnSpPr>
            <p:nvPr/>
          </p:nvCxnSpPr>
          <p:spPr>
            <a:xfrm flipH="1" flipV="1">
              <a:off x="5741528" y="4657258"/>
              <a:ext cx="596264" cy="5175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6782489" y="4822459"/>
              <a:ext cx="663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2"/>
                  </a:solidFill>
                </a:rPr>
                <a:t>v</a:t>
              </a:r>
              <a:r>
                <a:rPr lang="en-US" sz="2400" baseline="-25000" dirty="0">
                  <a:solidFill>
                    <a:schemeClr val="tx2"/>
                  </a:solidFill>
                </a:rPr>
                <a:t>3</a:t>
              </a:r>
              <a:endParaRPr lang="en-US" sz="2800" baseline="-25000" dirty="0">
                <a:solidFill>
                  <a:schemeClr val="tx2"/>
                </a:solidFill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>
              <a:off x="6873730" y="5004056"/>
              <a:ext cx="320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5386857" y="4139128"/>
              <a:ext cx="663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2"/>
                  </a:solidFill>
                </a:rPr>
                <a:t>v</a:t>
              </a:r>
              <a:r>
                <a:rPr lang="en-US" sz="2400" baseline="-25000" dirty="0">
                  <a:solidFill>
                    <a:schemeClr val="tx2"/>
                  </a:solidFill>
                </a:rPr>
                <a:t>2</a:t>
              </a:r>
              <a:endParaRPr lang="en-US" sz="2800" baseline="-25000" dirty="0">
                <a:solidFill>
                  <a:schemeClr val="tx2"/>
                </a:solidFill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5478098" y="4320725"/>
              <a:ext cx="320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Rectangle 107"/>
          <p:cNvSpPr/>
          <p:nvPr/>
        </p:nvSpPr>
        <p:spPr>
          <a:xfrm>
            <a:off x="2286000" y="1560745"/>
            <a:ext cx="4572000" cy="646331"/>
          </a:xfrm>
          <a:prstGeom prst="rect">
            <a:avLst/>
          </a:prstGeom>
          <a:solidFill>
            <a:schemeClr val="accent6">
              <a:lumMod val="20000"/>
              <a:lumOff val="80000"/>
              <a:alpha val="19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dirty="0" smtClean="0"/>
              <a:t>SPH density </a:t>
            </a:r>
            <a:r>
              <a:rPr lang="en-US" dirty="0"/>
              <a:t>is the number of points per </a:t>
            </a:r>
            <a:r>
              <a:rPr lang="en-US" dirty="0" smtClean="0"/>
              <a:t>volume and is calculated at each time step.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2552</TotalTime>
  <Words>549</Words>
  <Application>Microsoft Macintosh PowerPoint</Application>
  <PresentationFormat>On-screen Show (4:3)</PresentationFormat>
  <Paragraphs>99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Elemental</vt:lpstr>
      <vt:lpstr>Development of a Smoothed Particle Hydrodynamics with Gravity code for astrophysics</vt:lpstr>
      <vt:lpstr>Outline</vt:lpstr>
      <vt:lpstr>What is SPH?</vt:lpstr>
      <vt:lpstr>Smoothed Particle Hydrodynamics</vt:lpstr>
      <vt:lpstr>PowerPoint Presentation</vt:lpstr>
      <vt:lpstr>PowerPoint Presentation</vt:lpstr>
      <vt:lpstr>Each particle experiences a cumulative force from all others.</vt:lpstr>
      <vt:lpstr>The force experienced by each particle lets us model fluid dynamics.</vt:lpstr>
      <vt:lpstr>SPH relies on Lagrangian hydrodynamics. </vt:lpstr>
      <vt:lpstr>What does our code do?</vt:lpstr>
      <vt:lpstr>Compressible SPH + Gravity</vt:lpstr>
      <vt:lpstr>Speeding up the code:  Neighbor search</vt:lpstr>
      <vt:lpstr>Testing the code</vt:lpstr>
      <vt:lpstr>Standard hydrodynamic test problems let us assess the code’s performance.</vt:lpstr>
      <vt:lpstr>Test problem example: Sedov blast wave</vt:lpstr>
      <vt:lpstr>Initial conditions can impact output (Garbage in -&gt; Garbage out)</vt:lpstr>
      <vt:lpstr>Visualizing output</vt:lpstr>
      <vt:lpstr>Our visualization tool coupled with our code’s output is built like a flight simulator.</vt:lpstr>
      <vt:lpstr>Future of the code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Smoothed Particle Hydrodynamics with Gravity code for astrophysics</dc:title>
  <dc:creator>Sasha Safonova</dc:creator>
  <cp:lastModifiedBy>Sasha Safonova</cp:lastModifiedBy>
  <cp:revision>45</cp:revision>
  <dcterms:created xsi:type="dcterms:W3CDTF">2017-04-03T00:22:39Z</dcterms:created>
  <dcterms:modified xsi:type="dcterms:W3CDTF">2017-04-07T06:49:07Z</dcterms:modified>
</cp:coreProperties>
</file>